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0"/>
  </p:notesMasterIdLst>
  <p:handoutMasterIdLst>
    <p:handoutMasterId r:id="rId11"/>
  </p:handoutMasterIdLst>
  <p:sldIdLst>
    <p:sldId id="303" r:id="rId5"/>
    <p:sldId id="1448943272" r:id="rId6"/>
    <p:sldId id="1448943273" r:id="rId7"/>
    <p:sldId id="1448943281" r:id="rId8"/>
    <p:sldId id="1448943275"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854770-7B7F-42D8-87D0-D9D55593E06E}" v="6" dt="2023-05-05T00:38:18.540"/>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114" d="100"/>
          <a:sy n="114" d="100"/>
        </p:scale>
        <p:origin x="180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5/12/2023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5/12/2023</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#157 </a:t>
            </a:r>
          </a:p>
          <a:p>
            <a:r>
              <a:rPr lang="en-US" altLang="ko-KR" sz="1200" b="1" kern="1200" dirty="0">
                <a:solidFill>
                  <a:schemeClr val="tx1"/>
                </a:solidFill>
                <a:latin typeface="Arial "/>
                <a:ea typeface="+mn-ea"/>
                <a:cs typeface="Arial" panose="020B0604020202020204" pitchFamily="34" charset="0"/>
              </a:rPr>
              <a:t>22 – 26 May, 2023, Berlin, DE</a:t>
            </a:r>
            <a:endParaRPr lang="sv-SE" altLang="en-US" sz="1200" b="1" kern="1200" dirty="0">
              <a:solidFill>
                <a:schemeClr val="tx1"/>
              </a:solidFill>
              <a:latin typeface="Arial "/>
              <a:ea typeface="+mn-ea"/>
              <a:cs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371475" y="1719072"/>
            <a:ext cx="8393049"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371476" y="1132235"/>
            <a:ext cx="8390334" cy="431657"/>
          </a:xfrm>
        </p:spPr>
        <p:txBody>
          <a:bodyPr/>
          <a:lstStyle>
            <a:lvl1pPr marL="0" indent="0" algn="l">
              <a:lnSpc>
                <a:spcPct val="83000"/>
              </a:lnSpc>
              <a:spcBef>
                <a:spcPts val="1349"/>
              </a:spcBef>
              <a:buNone/>
              <a:defRPr sz="1799"/>
            </a:lvl1pPr>
            <a:lvl2pPr marL="342797" indent="0" algn="ctr">
              <a:buNone/>
              <a:defRPr sz="1499"/>
            </a:lvl2pPr>
            <a:lvl3pPr marL="685595" indent="0" algn="ctr">
              <a:buNone/>
              <a:defRPr sz="1349"/>
            </a:lvl3pPr>
            <a:lvl4pPr marL="1028392" indent="0" algn="ctr">
              <a:buNone/>
              <a:defRPr sz="1200"/>
            </a:lvl4pPr>
            <a:lvl5pPr marL="1371188" indent="0" algn="ctr">
              <a:buNone/>
              <a:defRPr sz="1200"/>
            </a:lvl5pPr>
            <a:lvl6pPr marL="1713986" indent="0" algn="ctr">
              <a:buNone/>
              <a:defRPr sz="1200"/>
            </a:lvl6pPr>
            <a:lvl7pPr marL="2056783" indent="0" algn="ctr">
              <a:buNone/>
              <a:defRPr sz="1200"/>
            </a:lvl7pPr>
            <a:lvl8pPr marL="2399580" indent="0" algn="ctr">
              <a:buNone/>
              <a:defRPr sz="1200"/>
            </a:lvl8pPr>
            <a:lvl9pPr marL="2742377" indent="0" algn="ctr">
              <a:buNone/>
              <a:defRPr sz="12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371474" y="6563355"/>
            <a:ext cx="4560570" cy="87716"/>
          </a:xfrm>
          <a:prstGeom prst="rect">
            <a:avLst/>
          </a:prstGeom>
        </p:spPr>
        <p:txBody>
          <a:bodyPr vert="horz" wrap="square" lIns="0" tIns="0" rIns="0" bIns="0" rtlCol="0" anchor="b">
            <a:spAutoFit/>
          </a:bodyPr>
          <a:lstStyle>
            <a:lvl1pPr>
              <a:defRPr lang="en-US" sz="600" baseline="0">
                <a:solidFill>
                  <a:schemeClr val="tx1">
                    <a:lumMod val="50000"/>
                    <a:lumOff val="50000"/>
                  </a:schemeClr>
                </a:solidFill>
              </a:defRPr>
            </a:lvl1pPr>
          </a:lstStyle>
          <a:p>
            <a:pPr defTabSz="514196">
              <a:lnSpc>
                <a:spcPct val="95000"/>
              </a:lnSpc>
              <a:spcBef>
                <a:spcPts val="900"/>
              </a:spcBef>
            </a:pPr>
            <a:endParaRPr lang="en-US"/>
          </a:p>
        </p:txBody>
      </p:sp>
    </p:spTree>
    <p:extLst>
      <p:ext uri="{BB962C8B-B14F-4D97-AF65-F5344CB8AC3E}">
        <p14:creationId xmlns:p14="http://schemas.microsoft.com/office/powerpoint/2010/main" val="2000604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WG2#15</a:t>
            </a:r>
            <a:r>
              <a:rPr lang="en-US" altLang="de-DE" sz="1200" dirty="0">
                <a:solidFill>
                  <a:schemeClr val="bg1"/>
                </a:solidFill>
              </a:rPr>
              <a:t>7, 22 – 26 May 2023, 22 – 26 May, 2023, Berlin, DE</a:t>
            </a:r>
            <a:r>
              <a:rPr lang="en-US" altLang="de-DE" sz="1200" baseline="0" dirty="0">
                <a:solidFill>
                  <a:schemeClr val="bg1"/>
                </a:solidFill>
              </a:rPr>
              <a:t>	</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zh-CN" b="1" dirty="0"/>
              <a:t>Motivation for Vehicle Mounted Relays (VMR) Phase 2</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1800" dirty="0"/>
            </a:br>
            <a:r>
              <a:rPr lang="en-US" altLang="en-US" sz="1800" dirty="0">
                <a:latin typeface="Arial" panose="020B0604020202020204" pitchFamily="34" charset="0"/>
              </a:rPr>
              <a:t>Qualcomm Incorporated</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
        <p:nvSpPr>
          <p:cNvPr id="2" name="文本框 1"/>
          <p:cNvSpPr txBox="1"/>
          <p:nvPr/>
        </p:nvSpPr>
        <p:spPr>
          <a:xfrm>
            <a:off x="6103398" y="382385"/>
            <a:ext cx="1353118" cy="307777"/>
          </a:xfrm>
          <a:prstGeom prst="rect">
            <a:avLst/>
          </a:prstGeom>
          <a:noFill/>
        </p:spPr>
        <p:txBody>
          <a:bodyPr wrap="square" rtlCol="0">
            <a:spAutoFit/>
          </a:bodyPr>
          <a:lstStyle/>
          <a:p>
            <a:r>
              <a:rPr lang="en-US" altLang="zh-CN" sz="1400" b="1" dirty="0"/>
              <a:t>S2-2307320</a:t>
            </a:r>
            <a:endParaRPr lang="zh-CN" altLang="en-US" sz="1400" b="1"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2C2FDF-483E-4509-990B-C404E3425146}"/>
              </a:ext>
            </a:extLst>
          </p:cNvPr>
          <p:cNvSpPr>
            <a:spLocks noGrp="1"/>
          </p:cNvSpPr>
          <p:nvPr>
            <p:ph type="title"/>
          </p:nvPr>
        </p:nvSpPr>
        <p:spPr>
          <a:xfrm>
            <a:off x="371475" y="1269314"/>
            <a:ext cx="8390334" cy="341392"/>
          </a:xfrm>
        </p:spPr>
        <p:txBody>
          <a:bodyPr/>
          <a:lstStyle/>
          <a:p>
            <a:r>
              <a:rPr lang="en-US" dirty="0"/>
              <a:t>Gaps of VMR defined in Rel-18</a:t>
            </a:r>
          </a:p>
        </p:txBody>
      </p:sp>
      <p:sp>
        <p:nvSpPr>
          <p:cNvPr id="11" name="Content Placeholder 10">
            <a:extLst>
              <a:ext uri="{FF2B5EF4-FFF2-40B4-BE49-F238E27FC236}">
                <a16:creationId xmlns:a16="http://schemas.microsoft.com/office/drawing/2014/main" id="{BC181038-5CBD-4073-8292-98D2081B4DBF}"/>
              </a:ext>
            </a:extLst>
          </p:cNvPr>
          <p:cNvSpPr>
            <a:spLocks noGrp="1"/>
          </p:cNvSpPr>
          <p:nvPr>
            <p:ph sz="quarter" idx="12"/>
          </p:nvPr>
        </p:nvSpPr>
        <p:spPr>
          <a:xfrm>
            <a:off x="308781" y="2249126"/>
            <a:ext cx="3505672" cy="3511296"/>
          </a:xfrm>
        </p:spPr>
        <p:txBody>
          <a:bodyPr vert="horz" wrap="square" lIns="0" tIns="0" rIns="0" bIns="0" numCol="1" rtlCol="0" anchor="t" anchorCtr="0" compatLnSpc="1">
            <a:prstTxWarp prst="textNoShape">
              <a:avLst/>
            </a:prstTxWarp>
            <a:noAutofit/>
          </a:bodyPr>
          <a:lstStyle/>
          <a:p>
            <a:pPr indent="-143828"/>
            <a:r>
              <a:rPr lang="en-US" sz="1500" dirty="0">
                <a:ea typeface="+mn-lt"/>
                <a:cs typeface="+mn-lt"/>
              </a:rPr>
              <a:t>The scope of the Rel-18 SA2 work on VMR was restricted to the IAB architecture</a:t>
            </a:r>
          </a:p>
          <a:p>
            <a:pPr indent="-143828"/>
            <a:endParaRPr lang="en-US" dirty="0">
              <a:ea typeface="+mn-lt"/>
              <a:cs typeface="+mn-lt"/>
            </a:endParaRPr>
          </a:p>
          <a:p>
            <a:pPr indent="-143828"/>
            <a:r>
              <a:rPr lang="en-US" sz="1500" dirty="0">
                <a:ea typeface="+mn-lt"/>
                <a:cs typeface="+mn-lt"/>
              </a:rPr>
              <a:t>This may not be able to support some of the deployment requirements, e.g. when there is no IAB support in RAN, or local traffic switching is required, or more flexible relationships between PLMNs</a:t>
            </a:r>
          </a:p>
          <a:p>
            <a:pPr lvl="1" indent="-143828"/>
            <a:endParaRPr lang="en-US" sz="1100" dirty="0">
              <a:ea typeface="+mn-lt"/>
              <a:cs typeface="+mn-lt"/>
            </a:endParaRPr>
          </a:p>
          <a:p>
            <a:pPr indent="-143828"/>
            <a:r>
              <a:rPr lang="en-US" sz="1500" dirty="0">
                <a:ea typeface="+mn-lt"/>
                <a:cs typeface="+mn-lt"/>
              </a:rPr>
              <a:t>In summary, other architectures such as the “Velcro” architecture are possible and may fit certain deployment scenarios better</a:t>
            </a:r>
          </a:p>
        </p:txBody>
      </p:sp>
      <p:pic>
        <p:nvPicPr>
          <p:cNvPr id="2" name="Picture 1">
            <a:extLst>
              <a:ext uri="{FF2B5EF4-FFF2-40B4-BE49-F238E27FC236}">
                <a16:creationId xmlns:a16="http://schemas.microsoft.com/office/drawing/2014/main" id="{4FA73971-7EC1-43DC-F04E-360145A04F0B}"/>
              </a:ext>
            </a:extLst>
          </p:cNvPr>
          <p:cNvPicPr>
            <a:picLocks noChangeAspect="1"/>
          </p:cNvPicPr>
          <p:nvPr/>
        </p:nvPicPr>
        <p:blipFill>
          <a:blip r:embed="rId2"/>
          <a:stretch>
            <a:fillRect/>
          </a:stretch>
        </p:blipFill>
        <p:spPr>
          <a:xfrm>
            <a:off x="3985072" y="4290879"/>
            <a:ext cx="5084991" cy="1749779"/>
          </a:xfrm>
          <a:prstGeom prst="rect">
            <a:avLst/>
          </a:prstGeom>
        </p:spPr>
      </p:pic>
      <p:sp>
        <p:nvSpPr>
          <p:cNvPr id="3" name="Rectangle 2">
            <a:extLst>
              <a:ext uri="{FF2B5EF4-FFF2-40B4-BE49-F238E27FC236}">
                <a16:creationId xmlns:a16="http://schemas.microsoft.com/office/drawing/2014/main" id="{7F525588-9E22-735B-BF9D-1B5A18B5A6F1}"/>
              </a:ext>
            </a:extLst>
          </p:cNvPr>
          <p:cNvSpPr>
            <a:spLocks noChangeArrowheads="1"/>
          </p:cNvSpPr>
          <p:nvPr/>
        </p:nvSpPr>
        <p:spPr bwMode="auto">
          <a:xfrm>
            <a:off x="5671896" y="5974740"/>
            <a:ext cx="2954897"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algn="ctr" defTabSz="685800"/>
            <a:r>
              <a:rPr lang="en-US" altLang="en-US" sz="750" b="1" dirty="0">
                <a:ea typeface="Malgun Gothic" panose="020B0503020000020004" pitchFamily="34" charset="-127"/>
              </a:rPr>
              <a:t>Velcro architecture</a:t>
            </a:r>
            <a:endParaRPr lang="en-US" altLang="en-US" sz="1350" dirty="0"/>
          </a:p>
        </p:txBody>
      </p:sp>
      <p:pic>
        <p:nvPicPr>
          <p:cNvPr id="6" name="Picture 5">
            <a:extLst>
              <a:ext uri="{FF2B5EF4-FFF2-40B4-BE49-F238E27FC236}">
                <a16:creationId xmlns:a16="http://schemas.microsoft.com/office/drawing/2014/main" id="{F4991350-B609-4448-EC2F-B0DB3E3DE073}"/>
              </a:ext>
            </a:extLst>
          </p:cNvPr>
          <p:cNvPicPr>
            <a:picLocks noChangeAspect="1"/>
          </p:cNvPicPr>
          <p:nvPr/>
        </p:nvPicPr>
        <p:blipFill>
          <a:blip r:embed="rId3"/>
          <a:stretch>
            <a:fillRect/>
          </a:stretch>
        </p:blipFill>
        <p:spPr>
          <a:xfrm>
            <a:off x="4045486" y="1828247"/>
            <a:ext cx="4789733" cy="1843680"/>
          </a:xfrm>
          <a:prstGeom prst="rect">
            <a:avLst/>
          </a:prstGeom>
        </p:spPr>
      </p:pic>
      <p:sp>
        <p:nvSpPr>
          <p:cNvPr id="7" name="Rectangle 6">
            <a:extLst>
              <a:ext uri="{FF2B5EF4-FFF2-40B4-BE49-F238E27FC236}">
                <a16:creationId xmlns:a16="http://schemas.microsoft.com/office/drawing/2014/main" id="{F883D0B7-E7E9-8EE3-9FAB-CD07678C36B0}"/>
              </a:ext>
            </a:extLst>
          </p:cNvPr>
          <p:cNvSpPr>
            <a:spLocks noChangeArrowheads="1"/>
          </p:cNvSpPr>
          <p:nvPr/>
        </p:nvSpPr>
        <p:spPr bwMode="auto">
          <a:xfrm>
            <a:off x="5497888" y="3671927"/>
            <a:ext cx="2954897"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algn="ctr" defTabSz="685800"/>
            <a:r>
              <a:rPr lang="en-US" altLang="en-US" sz="750" b="1">
                <a:ea typeface="Malgun Gothic" panose="020B0503020000020004" pitchFamily="34" charset="-127"/>
              </a:rPr>
              <a:t>IAB architecture</a:t>
            </a:r>
            <a:endParaRPr lang="en-US" altLang="en-US" sz="1350"/>
          </a:p>
        </p:txBody>
      </p:sp>
    </p:spTree>
    <p:extLst>
      <p:ext uri="{BB962C8B-B14F-4D97-AF65-F5344CB8AC3E}">
        <p14:creationId xmlns:p14="http://schemas.microsoft.com/office/powerpoint/2010/main" val="1933457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2C2FDF-483E-4509-990B-C404E3425146}"/>
              </a:ext>
            </a:extLst>
          </p:cNvPr>
          <p:cNvSpPr>
            <a:spLocks noGrp="1"/>
          </p:cNvSpPr>
          <p:nvPr>
            <p:ph type="title"/>
          </p:nvPr>
        </p:nvSpPr>
        <p:spPr>
          <a:xfrm>
            <a:off x="371475" y="1230310"/>
            <a:ext cx="8390334" cy="329609"/>
          </a:xfrm>
        </p:spPr>
        <p:txBody>
          <a:bodyPr/>
          <a:lstStyle/>
          <a:p>
            <a:r>
              <a:rPr lang="en-US" dirty="0"/>
              <a:t>Additional scenarios for VMR deployment</a:t>
            </a:r>
          </a:p>
        </p:txBody>
      </p:sp>
      <p:sp>
        <p:nvSpPr>
          <p:cNvPr id="11" name="Content Placeholder 10">
            <a:extLst>
              <a:ext uri="{FF2B5EF4-FFF2-40B4-BE49-F238E27FC236}">
                <a16:creationId xmlns:a16="http://schemas.microsoft.com/office/drawing/2014/main" id="{BC181038-5CBD-4073-8292-98D2081B4DBF}"/>
              </a:ext>
            </a:extLst>
          </p:cNvPr>
          <p:cNvSpPr>
            <a:spLocks noGrp="1"/>
          </p:cNvSpPr>
          <p:nvPr>
            <p:ph sz="quarter" idx="12"/>
          </p:nvPr>
        </p:nvSpPr>
        <p:spPr>
          <a:xfrm>
            <a:off x="371476" y="2146554"/>
            <a:ext cx="3329129" cy="3511296"/>
          </a:xfrm>
        </p:spPr>
        <p:txBody>
          <a:bodyPr vert="horz" wrap="square" lIns="0" tIns="0" rIns="0" bIns="0" numCol="1" rtlCol="0" anchor="t" anchorCtr="0" compatLnSpc="1">
            <a:prstTxWarp prst="textNoShape">
              <a:avLst/>
            </a:prstTxWarp>
            <a:noAutofit/>
          </a:bodyPr>
          <a:lstStyle/>
          <a:p>
            <a:pPr indent="-143828"/>
            <a:r>
              <a:rPr lang="en-US" sz="1500" dirty="0">
                <a:ea typeface="+mn-lt"/>
                <a:cs typeface="+mn-lt"/>
              </a:rPr>
              <a:t>NTN backhauling, to provide coverage </a:t>
            </a:r>
            <a:r>
              <a:rPr lang="en-US" sz="1500" dirty="0" err="1">
                <a:ea typeface="+mn-lt"/>
                <a:cs typeface="+mn-lt"/>
              </a:rPr>
              <a:t>e.g</a:t>
            </a:r>
            <a:r>
              <a:rPr lang="en-US" sz="1500" dirty="0">
                <a:ea typeface="+mn-lt"/>
                <a:cs typeface="+mn-lt"/>
              </a:rPr>
              <a:t> on vessels, aircrafts and in other areas without TN coverage</a:t>
            </a:r>
          </a:p>
          <a:p>
            <a:pPr lvl="1" indent="-143828"/>
            <a:r>
              <a:rPr lang="en-US" sz="1400" dirty="0">
                <a:ea typeface="+mn-lt"/>
                <a:cs typeface="+mn-lt"/>
              </a:rPr>
              <a:t>Based on work done on NTN backhaul WI of rel.18 to support “mobile relay</a:t>
            </a:r>
            <a:r>
              <a:rPr lang="en-US" sz="1100" dirty="0">
                <a:ea typeface="+mn-lt"/>
                <a:cs typeface="+mn-lt"/>
              </a:rPr>
              <a:t>”</a:t>
            </a:r>
          </a:p>
          <a:p>
            <a:pPr lvl="2" indent="-143828"/>
            <a:endParaRPr lang="en-US" dirty="0">
              <a:ea typeface="+mn-lt"/>
              <a:cs typeface="+mn-lt"/>
            </a:endParaRPr>
          </a:p>
          <a:p>
            <a:pPr lvl="1" indent="-143828"/>
            <a:endParaRPr lang="en-US" dirty="0">
              <a:ea typeface="+mn-lt"/>
              <a:cs typeface="+mn-lt"/>
            </a:endParaRPr>
          </a:p>
          <a:p>
            <a:pPr lvl="1" indent="-143828"/>
            <a:endParaRPr lang="en-US" sz="1350" dirty="0">
              <a:ea typeface="+mn-lt"/>
              <a:cs typeface="+mn-lt"/>
            </a:endParaRPr>
          </a:p>
          <a:p>
            <a:pPr indent="-143828"/>
            <a:r>
              <a:rPr lang="en-US" sz="1500" dirty="0">
                <a:ea typeface="+mn-lt"/>
                <a:cs typeface="+mn-lt"/>
              </a:rPr>
              <a:t>MEC in the relay for support of onboard/local services</a:t>
            </a:r>
          </a:p>
          <a:p>
            <a:pPr lvl="1" indent="-143828"/>
            <a:r>
              <a:rPr lang="en-US" sz="1400" dirty="0">
                <a:ea typeface="+mn-lt"/>
                <a:cs typeface="+mn-lt"/>
              </a:rPr>
              <a:t>The “Velcro architecture” is better suited for this use case than the IAB architecture</a:t>
            </a:r>
          </a:p>
          <a:p>
            <a:pPr lvl="2" indent="-143828"/>
            <a:endParaRPr lang="en-US" dirty="0">
              <a:ea typeface="+mn-lt"/>
              <a:cs typeface="+mn-lt"/>
            </a:endParaRPr>
          </a:p>
        </p:txBody>
      </p:sp>
      <p:pic>
        <p:nvPicPr>
          <p:cNvPr id="37" name="Picture 36">
            <a:extLst>
              <a:ext uri="{FF2B5EF4-FFF2-40B4-BE49-F238E27FC236}">
                <a16:creationId xmlns:a16="http://schemas.microsoft.com/office/drawing/2014/main" id="{BACCD77C-6E2B-F3CB-7D19-AA088C1DB691}"/>
              </a:ext>
            </a:extLst>
          </p:cNvPr>
          <p:cNvPicPr>
            <a:picLocks noChangeAspect="1"/>
          </p:cNvPicPr>
          <p:nvPr/>
        </p:nvPicPr>
        <p:blipFill>
          <a:blip r:embed="rId2"/>
          <a:stretch>
            <a:fillRect/>
          </a:stretch>
        </p:blipFill>
        <p:spPr>
          <a:xfrm>
            <a:off x="3977402" y="4204361"/>
            <a:ext cx="4420517" cy="1641193"/>
          </a:xfrm>
          <a:prstGeom prst="rect">
            <a:avLst/>
          </a:prstGeom>
        </p:spPr>
      </p:pic>
      <p:pic>
        <p:nvPicPr>
          <p:cNvPr id="2" name="Picture 1">
            <a:extLst>
              <a:ext uri="{FF2B5EF4-FFF2-40B4-BE49-F238E27FC236}">
                <a16:creationId xmlns:a16="http://schemas.microsoft.com/office/drawing/2014/main" id="{8BC5C46B-0028-4547-6C36-55BB716345C8}"/>
              </a:ext>
            </a:extLst>
          </p:cNvPr>
          <p:cNvPicPr>
            <a:picLocks noChangeAspect="1"/>
          </p:cNvPicPr>
          <p:nvPr/>
        </p:nvPicPr>
        <p:blipFill>
          <a:blip r:embed="rId3"/>
          <a:stretch>
            <a:fillRect/>
          </a:stretch>
        </p:blipFill>
        <p:spPr>
          <a:xfrm>
            <a:off x="3756310" y="1799243"/>
            <a:ext cx="5016214" cy="2081135"/>
          </a:xfrm>
          <a:prstGeom prst="rect">
            <a:avLst/>
          </a:prstGeom>
        </p:spPr>
      </p:pic>
    </p:spTree>
    <p:extLst>
      <p:ext uri="{BB962C8B-B14F-4D97-AF65-F5344CB8AC3E}">
        <p14:creationId xmlns:p14="http://schemas.microsoft.com/office/powerpoint/2010/main" val="4009150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BC181038-5CBD-4073-8292-98D2081B4DBF}"/>
              </a:ext>
            </a:extLst>
          </p:cNvPr>
          <p:cNvSpPr>
            <a:spLocks noGrp="1"/>
          </p:cNvSpPr>
          <p:nvPr>
            <p:ph sz="quarter" idx="12"/>
          </p:nvPr>
        </p:nvSpPr>
        <p:spPr>
          <a:xfrm>
            <a:off x="371476" y="2146554"/>
            <a:ext cx="3329129" cy="3511296"/>
          </a:xfrm>
        </p:spPr>
        <p:txBody>
          <a:bodyPr vert="horz" wrap="square" lIns="0" tIns="0" rIns="0" bIns="0" numCol="1" rtlCol="0" anchor="t" anchorCtr="0" compatLnSpc="1">
            <a:prstTxWarp prst="textNoShape">
              <a:avLst/>
            </a:prstTxWarp>
            <a:noAutofit/>
          </a:bodyPr>
          <a:lstStyle/>
          <a:p>
            <a:pPr lvl="1" indent="-143828"/>
            <a:endParaRPr lang="en-US" sz="900" dirty="0">
              <a:ea typeface="+mn-lt"/>
              <a:cs typeface="+mn-lt"/>
            </a:endParaRPr>
          </a:p>
          <a:p>
            <a:pPr lvl="1" indent="-143828"/>
            <a:endParaRPr lang="en-US" sz="900" dirty="0">
              <a:ea typeface="+mn-lt"/>
              <a:cs typeface="+mn-lt"/>
            </a:endParaRPr>
          </a:p>
          <a:p>
            <a:pPr indent="-143828"/>
            <a:r>
              <a:rPr lang="en-US" sz="1500" dirty="0">
                <a:ea typeface="+mn-lt"/>
                <a:cs typeface="+mn-lt"/>
              </a:rPr>
              <a:t>Extension of UAV functionality to relay to provide service to non-UAV-capable UEs in helicopter or drones</a:t>
            </a:r>
          </a:p>
        </p:txBody>
      </p:sp>
      <p:pic>
        <p:nvPicPr>
          <p:cNvPr id="32" name="Picture 31">
            <a:extLst>
              <a:ext uri="{FF2B5EF4-FFF2-40B4-BE49-F238E27FC236}">
                <a16:creationId xmlns:a16="http://schemas.microsoft.com/office/drawing/2014/main" id="{BC9332EC-243F-5101-6215-63690E4F678A}"/>
              </a:ext>
            </a:extLst>
          </p:cNvPr>
          <p:cNvPicPr>
            <a:picLocks noChangeAspect="1"/>
          </p:cNvPicPr>
          <p:nvPr/>
        </p:nvPicPr>
        <p:blipFill>
          <a:blip r:embed="rId2"/>
          <a:stretch>
            <a:fillRect/>
          </a:stretch>
        </p:blipFill>
        <p:spPr>
          <a:xfrm>
            <a:off x="4134436" y="1853946"/>
            <a:ext cx="4374637" cy="3333750"/>
          </a:xfrm>
          <a:prstGeom prst="rect">
            <a:avLst/>
          </a:prstGeom>
        </p:spPr>
      </p:pic>
      <p:sp>
        <p:nvSpPr>
          <p:cNvPr id="5" name="Title 4">
            <a:extLst>
              <a:ext uri="{FF2B5EF4-FFF2-40B4-BE49-F238E27FC236}">
                <a16:creationId xmlns:a16="http://schemas.microsoft.com/office/drawing/2014/main" id="{4E75FE3E-BF4F-F90B-88E7-429FF15AD1B4}"/>
              </a:ext>
            </a:extLst>
          </p:cNvPr>
          <p:cNvSpPr>
            <a:spLocks noGrp="1"/>
          </p:cNvSpPr>
          <p:nvPr>
            <p:ph type="title"/>
          </p:nvPr>
        </p:nvSpPr>
        <p:spPr>
          <a:xfrm>
            <a:off x="371475" y="1230310"/>
            <a:ext cx="8390334" cy="329609"/>
          </a:xfrm>
        </p:spPr>
        <p:txBody>
          <a:bodyPr/>
          <a:lstStyle/>
          <a:p>
            <a:r>
              <a:rPr lang="en-US" dirty="0"/>
              <a:t>Additional scenarios for VMR deployment (‘</a:t>
            </a:r>
            <a:r>
              <a:rPr lang="en-US" dirty="0" err="1"/>
              <a:t>cont</a:t>
            </a:r>
            <a:r>
              <a:rPr lang="en-US" dirty="0"/>
              <a:t>)</a:t>
            </a:r>
          </a:p>
        </p:txBody>
      </p:sp>
    </p:spTree>
    <p:extLst>
      <p:ext uri="{BB962C8B-B14F-4D97-AF65-F5344CB8AC3E}">
        <p14:creationId xmlns:p14="http://schemas.microsoft.com/office/powerpoint/2010/main" val="84919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2C2FDF-483E-4509-990B-C404E3425146}"/>
              </a:ext>
            </a:extLst>
          </p:cNvPr>
          <p:cNvSpPr>
            <a:spLocks noGrp="1"/>
          </p:cNvSpPr>
          <p:nvPr>
            <p:ph type="title"/>
          </p:nvPr>
        </p:nvSpPr>
        <p:spPr/>
        <p:txBody>
          <a:bodyPr/>
          <a:lstStyle/>
          <a:p>
            <a:r>
              <a:rPr lang="en-US" dirty="0"/>
              <a:t>Conclusion</a:t>
            </a:r>
          </a:p>
        </p:txBody>
      </p:sp>
      <p:sp>
        <p:nvSpPr>
          <p:cNvPr id="11" name="Content Placeholder 10">
            <a:extLst>
              <a:ext uri="{FF2B5EF4-FFF2-40B4-BE49-F238E27FC236}">
                <a16:creationId xmlns:a16="http://schemas.microsoft.com/office/drawing/2014/main" id="{BC181038-5CBD-4073-8292-98D2081B4DBF}"/>
              </a:ext>
            </a:extLst>
          </p:cNvPr>
          <p:cNvSpPr>
            <a:spLocks noGrp="1"/>
          </p:cNvSpPr>
          <p:nvPr>
            <p:ph sz="quarter" idx="12"/>
          </p:nvPr>
        </p:nvSpPr>
        <p:spPr/>
        <p:txBody>
          <a:bodyPr vert="horz" wrap="square" lIns="0" tIns="0" rIns="0" bIns="0" numCol="1" rtlCol="0" anchor="t" anchorCtr="0" compatLnSpc="1">
            <a:prstTxWarp prst="textNoShape">
              <a:avLst/>
            </a:prstTxWarp>
            <a:noAutofit/>
          </a:bodyPr>
          <a:lstStyle/>
          <a:p>
            <a:pPr indent="-143828"/>
            <a:r>
              <a:rPr lang="en-US" sz="1800" dirty="0">
                <a:ea typeface="+mn-lt"/>
                <a:cs typeface="+mn-lt"/>
              </a:rPr>
              <a:t>Several VMR use cases defined by SA1 were not covered in VMR Rel-18 (due to IAB architecture)</a:t>
            </a:r>
          </a:p>
          <a:p>
            <a:pPr indent="-143828"/>
            <a:r>
              <a:rPr lang="en-US" sz="1800" dirty="0">
                <a:ea typeface="+mn-lt"/>
                <a:cs typeface="+mn-lt"/>
              </a:rPr>
              <a:t>Architectures with full </a:t>
            </a:r>
            <a:r>
              <a:rPr lang="en-US" sz="1800" dirty="0" err="1">
                <a:ea typeface="+mn-lt"/>
                <a:cs typeface="+mn-lt"/>
              </a:rPr>
              <a:t>gNB</a:t>
            </a:r>
            <a:r>
              <a:rPr lang="en-US" sz="1800" dirty="0">
                <a:ea typeface="+mn-lt"/>
                <a:cs typeface="+mn-lt"/>
              </a:rPr>
              <a:t> onboard should be considered in Rel-19 to support the additional use cases</a:t>
            </a:r>
          </a:p>
          <a:p>
            <a:pPr indent="-143828"/>
            <a:r>
              <a:rPr lang="en-US" sz="1800" dirty="0">
                <a:ea typeface="+mn-lt"/>
                <a:cs typeface="+mn-lt"/>
              </a:rPr>
              <a:t>We are planning to propose a Rel-19 SA2 Study Item on VMR enhancements that would cover the aforementioned topics, </a:t>
            </a:r>
            <a:r>
              <a:rPr lang="en-US" sz="1800" dirty="0" err="1">
                <a:ea typeface="+mn-lt"/>
                <a:cs typeface="+mn-lt"/>
              </a:rPr>
              <a:t>i.e</a:t>
            </a:r>
            <a:r>
              <a:rPr lang="en-US" sz="1800" dirty="0">
                <a:ea typeface="+mn-lt"/>
                <a:cs typeface="+mn-lt"/>
              </a:rPr>
              <a:t>:</a:t>
            </a:r>
          </a:p>
          <a:p>
            <a:pPr lvl="1" indent="-143828"/>
            <a:r>
              <a:rPr lang="en-US" sz="1600" dirty="0">
                <a:ea typeface="+mn-lt"/>
                <a:cs typeface="+mn-lt"/>
              </a:rPr>
              <a:t>Alternative architecture options</a:t>
            </a:r>
          </a:p>
          <a:p>
            <a:pPr lvl="1" indent="-143828"/>
            <a:r>
              <a:rPr lang="en-US" sz="1600" dirty="0">
                <a:ea typeface="+mn-lt"/>
                <a:cs typeface="+mn-lt"/>
              </a:rPr>
              <a:t>NTN backhauling</a:t>
            </a:r>
          </a:p>
          <a:p>
            <a:pPr lvl="1" indent="-143828"/>
            <a:r>
              <a:rPr lang="en-US" sz="1600" dirty="0">
                <a:ea typeface="+mn-lt"/>
                <a:cs typeface="+mn-lt"/>
              </a:rPr>
              <a:t>MEC in relay to support onboard/local services</a:t>
            </a:r>
          </a:p>
          <a:p>
            <a:pPr lvl="1" indent="-143828"/>
            <a:r>
              <a:rPr lang="en-US" sz="1600" dirty="0">
                <a:ea typeface="+mn-lt"/>
                <a:cs typeface="+mn-lt"/>
              </a:rPr>
              <a:t>Extension of UAV functionality to relay</a:t>
            </a:r>
          </a:p>
          <a:p>
            <a:pPr indent="-143828"/>
            <a:r>
              <a:rPr lang="en-US" sz="1800" dirty="0">
                <a:ea typeface="+mn-lt"/>
                <a:cs typeface="+mn-lt"/>
              </a:rPr>
              <a:t>There will be a corresponding proposal in RAN</a:t>
            </a:r>
          </a:p>
          <a:p>
            <a:pPr indent="-143828"/>
            <a:endParaRPr lang="en-US" sz="1800" dirty="0">
              <a:ea typeface="+mn-lt"/>
              <a:cs typeface="+mn-lt"/>
            </a:endParaRPr>
          </a:p>
        </p:txBody>
      </p:sp>
    </p:spTree>
    <p:extLst>
      <p:ext uri="{BB962C8B-B14F-4D97-AF65-F5344CB8AC3E}">
        <p14:creationId xmlns:p14="http://schemas.microsoft.com/office/powerpoint/2010/main" val="583057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2E10A3-DB35-414F-83C1-BF5FB8647349}">
  <ds:schemaRefs>
    <ds:schemaRef ds:uri="http://schemas.microsoft.com/office/2006/documentManagement/types"/>
    <ds:schemaRef ds:uri="http://purl.org/dc/elements/1.1/"/>
    <ds:schemaRef ds:uri="dcc30912-d230-4cc2-b11f-bb5ca2a6b6f5"/>
    <ds:schemaRef ds:uri="http://schemas.microsoft.com/office/2006/metadata/properties"/>
    <ds:schemaRef ds:uri="09cef1fd-e61b-4dbf-b745-21988b13f978"/>
    <ds:schemaRef ds:uri="http://purl.org/dc/term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50358</TotalTime>
  <Words>282</Words>
  <Application>Microsoft Office PowerPoint</Application>
  <PresentationFormat>On-screen Show (4:3)</PresentationFormat>
  <Paragraphs>33</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Arial </vt:lpstr>
      <vt:lpstr>Calibri</vt:lpstr>
      <vt:lpstr>Times New Roman</vt:lpstr>
      <vt:lpstr>Office Theme</vt:lpstr>
      <vt:lpstr>Motivation for Vehicle Mounted Relays (VMR) Phase 2</vt:lpstr>
      <vt:lpstr>Gaps of VMR defined in Rel-18</vt:lpstr>
      <vt:lpstr>Additional scenarios for VMR deployment</vt:lpstr>
      <vt:lpstr>Additional scenarios for VMR deployment (‘cont)</vt:lpstr>
      <vt:lpstr>Conclusion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Qulacomm-Hong Cheng</cp:lastModifiedBy>
  <cp:revision>1935</cp:revision>
  <dcterms:created xsi:type="dcterms:W3CDTF">2008-08-30T09:32:10Z</dcterms:created>
  <dcterms:modified xsi:type="dcterms:W3CDTF">2023-05-12T17:48:03Z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CWM2b1af9d7d32943b4a6156c93e97c7caf">
    <vt:lpwstr>CWMsGmh1IMWLHZz1Unugf6WAQJcmS+M21KyAfhWuiS0qp/i2XDl7aTGb+OOvZJkAzcbZlrBBoav5GyF7OnjPjLt2g==</vt:lpwstr>
  </property>
</Properties>
</file>